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6BC6E5-DC54-4CD9-88FB-EA2D40BDEB8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34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A74C9-7864-4E79-9D22-8817B77D8D1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255012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87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19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189216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4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4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5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74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9021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A74C9-7864-4E79-9D22-8817B77D8D1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BC6E5-DC54-4CD9-88FB-EA2D40BDEB8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63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A74C9-7864-4E79-9D22-8817B77D8D1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166759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A74C9-7864-4E79-9D22-8817B77D8D1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BC6E5-DC54-4CD9-88FB-EA2D40BDEB8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78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A74C9-7864-4E79-9D22-8817B77D8D1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BC6E5-DC54-4CD9-88FB-EA2D40BDEB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03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A74C9-7864-4E79-9D22-8817B77D8D1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354376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A74C9-7864-4E79-9D22-8817B77D8D1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BC6E5-DC54-4CD9-88FB-EA2D40BDEB8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91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A74C9-7864-4E79-9D22-8817B77D8D1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BC6E5-DC54-4CD9-88FB-EA2D40BDEB87}" type="slidenum">
              <a:rPr lang="en-US" smtClean="0"/>
              <a:t>‹#›</a:t>
            </a:fld>
            <a:endParaRPr lang="en-US"/>
          </a:p>
        </p:txBody>
      </p:sp>
    </p:spTree>
    <p:extLst>
      <p:ext uri="{BB962C8B-B14F-4D97-AF65-F5344CB8AC3E}">
        <p14:creationId xmlns:p14="http://schemas.microsoft.com/office/powerpoint/2010/main" val="151910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9A74C9-7864-4E79-9D22-8817B77D8D14}" type="datetimeFigureOut">
              <a:rPr lang="en-US" smtClean="0"/>
              <a:t>2/28/2023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6BC6E5-DC54-4CD9-88FB-EA2D40BDEB87}" type="slidenum">
              <a:rPr lang="en-US" smtClean="0"/>
              <a:t>‹#›</a:t>
            </a:fld>
            <a:endParaRPr lang="en-US"/>
          </a:p>
        </p:txBody>
      </p:sp>
    </p:spTree>
    <p:extLst>
      <p:ext uri="{BB962C8B-B14F-4D97-AF65-F5344CB8AC3E}">
        <p14:creationId xmlns:p14="http://schemas.microsoft.com/office/powerpoint/2010/main" val="322774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A0B7-3E21-9133-4535-04C7E09FB3EF}"/>
              </a:ext>
            </a:extLst>
          </p:cNvPr>
          <p:cNvSpPr>
            <a:spLocks noGrp="1"/>
          </p:cNvSpPr>
          <p:nvPr>
            <p:ph type="ctrTitle"/>
          </p:nvPr>
        </p:nvSpPr>
        <p:spPr/>
        <p:txBody>
          <a:bodyPr>
            <a:normAutofit fontScale="90000"/>
          </a:bodyPr>
          <a:lstStyle/>
          <a:p>
            <a:r>
              <a:rPr lang="en-US" sz="4400" b="1" dirty="0"/>
              <a:t>FOREIGN EXCHANGE MANAGEMENT ACT, 1999</a:t>
            </a:r>
          </a:p>
        </p:txBody>
      </p:sp>
      <p:sp>
        <p:nvSpPr>
          <p:cNvPr id="3" name="Subtitle 2">
            <a:extLst>
              <a:ext uri="{FF2B5EF4-FFF2-40B4-BE49-F238E27FC236}">
                <a16:creationId xmlns:a16="http://schemas.microsoft.com/office/drawing/2014/main" id="{36DFEA7E-C705-F7CB-AC5D-7B902B718A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451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9AA9-D1A6-AB0C-7FE2-7DC118BBFC9A}"/>
              </a:ext>
            </a:extLst>
          </p:cNvPr>
          <p:cNvSpPr>
            <a:spLocks noGrp="1"/>
          </p:cNvSpPr>
          <p:nvPr>
            <p:ph type="title"/>
          </p:nvPr>
        </p:nvSpPr>
        <p:spPr/>
        <p:txBody>
          <a:bodyPr/>
          <a:lstStyle/>
          <a:p>
            <a:r>
              <a:rPr lang="en-US" b="1" dirty="0"/>
              <a:t>What is FEMA?</a:t>
            </a:r>
          </a:p>
        </p:txBody>
      </p:sp>
      <p:sp>
        <p:nvSpPr>
          <p:cNvPr id="3" name="Content Placeholder 2">
            <a:extLst>
              <a:ext uri="{FF2B5EF4-FFF2-40B4-BE49-F238E27FC236}">
                <a16:creationId xmlns:a16="http://schemas.microsoft.com/office/drawing/2014/main" id="{7ABE14E3-1239-2C50-0002-684D5DC60372}"/>
              </a:ext>
            </a:extLst>
          </p:cNvPr>
          <p:cNvSpPr>
            <a:spLocks noGrp="1"/>
          </p:cNvSpPr>
          <p:nvPr>
            <p:ph idx="1"/>
          </p:nvPr>
        </p:nvSpPr>
        <p:spPr/>
        <p:txBody>
          <a:bodyPr/>
          <a:lstStyle/>
          <a:p>
            <a:pPr marL="0" indent="0" algn="just">
              <a:buNone/>
            </a:pPr>
            <a:r>
              <a:rPr lang="en-US" dirty="0"/>
              <a:t>It is a set of regulations that empowers the Reserve Bank of India to pass regulations and enables the Government of India to pass rules relating to foreign exchange in tune with the foreign trade policy of India.</a:t>
            </a:r>
          </a:p>
        </p:txBody>
      </p:sp>
    </p:spTree>
    <p:extLst>
      <p:ext uri="{BB962C8B-B14F-4D97-AF65-F5344CB8AC3E}">
        <p14:creationId xmlns:p14="http://schemas.microsoft.com/office/powerpoint/2010/main" val="296219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B3EB-CC17-B77A-9597-60B0E0ABABFA}"/>
              </a:ext>
            </a:extLst>
          </p:cNvPr>
          <p:cNvSpPr>
            <a:spLocks noGrp="1"/>
          </p:cNvSpPr>
          <p:nvPr>
            <p:ph type="title"/>
          </p:nvPr>
        </p:nvSpPr>
        <p:spPr/>
        <p:txBody>
          <a:bodyPr/>
          <a:lstStyle/>
          <a:p>
            <a:r>
              <a:rPr lang="en-US" b="1" dirty="0"/>
              <a:t>Which Act did FEMA replace?</a:t>
            </a:r>
          </a:p>
        </p:txBody>
      </p:sp>
      <p:sp>
        <p:nvSpPr>
          <p:cNvPr id="3" name="Content Placeholder 2">
            <a:extLst>
              <a:ext uri="{FF2B5EF4-FFF2-40B4-BE49-F238E27FC236}">
                <a16:creationId xmlns:a16="http://schemas.microsoft.com/office/drawing/2014/main" id="{3F9B90B0-7003-7BAC-6589-F071AB1C615E}"/>
              </a:ext>
            </a:extLst>
          </p:cNvPr>
          <p:cNvSpPr>
            <a:spLocks noGrp="1"/>
          </p:cNvSpPr>
          <p:nvPr>
            <p:ph idx="1"/>
          </p:nvPr>
        </p:nvSpPr>
        <p:spPr/>
        <p:txBody>
          <a:bodyPr/>
          <a:lstStyle/>
          <a:p>
            <a:pPr marL="0" indent="0">
              <a:buNone/>
            </a:pPr>
            <a:r>
              <a:rPr lang="en-US" dirty="0"/>
              <a:t>FEMA replaced an act called Foreign Exchange Regulation Act (FERA). </a:t>
            </a:r>
          </a:p>
        </p:txBody>
      </p:sp>
    </p:spTree>
    <p:extLst>
      <p:ext uri="{BB962C8B-B14F-4D97-AF65-F5344CB8AC3E}">
        <p14:creationId xmlns:p14="http://schemas.microsoft.com/office/powerpoint/2010/main" val="77518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776A-B4AF-25F8-983D-44CDCDF19102}"/>
              </a:ext>
            </a:extLst>
          </p:cNvPr>
          <p:cNvSpPr>
            <a:spLocks noGrp="1"/>
          </p:cNvSpPr>
          <p:nvPr>
            <p:ph type="title"/>
          </p:nvPr>
        </p:nvSpPr>
        <p:spPr/>
        <p:txBody>
          <a:bodyPr/>
          <a:lstStyle/>
          <a:p>
            <a:r>
              <a:rPr lang="en-US" b="1" dirty="0"/>
              <a:t>What is FERA and when was it passed?</a:t>
            </a:r>
          </a:p>
        </p:txBody>
      </p:sp>
      <p:sp>
        <p:nvSpPr>
          <p:cNvPr id="3" name="Content Placeholder 2">
            <a:extLst>
              <a:ext uri="{FF2B5EF4-FFF2-40B4-BE49-F238E27FC236}">
                <a16:creationId xmlns:a16="http://schemas.microsoft.com/office/drawing/2014/main" id="{9C14CBCD-702A-64DA-601C-FFA93FAAF661}"/>
              </a:ext>
            </a:extLst>
          </p:cNvPr>
          <p:cNvSpPr>
            <a:spLocks noGrp="1"/>
          </p:cNvSpPr>
          <p:nvPr>
            <p:ph idx="1"/>
          </p:nvPr>
        </p:nvSpPr>
        <p:spPr/>
        <p:txBody>
          <a:bodyPr/>
          <a:lstStyle/>
          <a:p>
            <a:pPr marL="0" indent="0" algn="just">
              <a:buNone/>
            </a:pPr>
            <a:r>
              <a:rPr lang="en-US" dirty="0"/>
              <a:t>FERA (Foreign Exchange Regulation Act) legislation was passed in 1973. It came into effect on January 1, 1974. FERA was passed to regulate the financial transactions concerning foreign exchange and securities. FERA was introduced when the Forex reserves of the country were very low.</a:t>
            </a:r>
          </a:p>
        </p:txBody>
      </p:sp>
    </p:spTree>
    <p:extLst>
      <p:ext uri="{BB962C8B-B14F-4D97-AF65-F5344CB8AC3E}">
        <p14:creationId xmlns:p14="http://schemas.microsoft.com/office/powerpoint/2010/main" val="34339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14C0-8C76-B112-9C3A-7D3FE8C285C7}"/>
              </a:ext>
            </a:extLst>
          </p:cNvPr>
          <p:cNvSpPr>
            <a:spLocks noGrp="1"/>
          </p:cNvSpPr>
          <p:nvPr>
            <p:ph type="title"/>
          </p:nvPr>
        </p:nvSpPr>
        <p:spPr/>
        <p:txBody>
          <a:bodyPr>
            <a:normAutofit fontScale="90000"/>
          </a:bodyPr>
          <a:lstStyle/>
          <a:p>
            <a:pPr algn="just"/>
            <a:r>
              <a:rPr lang="en-US" b="1" dirty="0"/>
              <a:t>Main Features of Foreign Exchange Management Act, 1999</a:t>
            </a:r>
          </a:p>
        </p:txBody>
      </p:sp>
      <p:sp>
        <p:nvSpPr>
          <p:cNvPr id="3" name="Content Placeholder 2">
            <a:extLst>
              <a:ext uri="{FF2B5EF4-FFF2-40B4-BE49-F238E27FC236}">
                <a16:creationId xmlns:a16="http://schemas.microsoft.com/office/drawing/2014/main" id="{C38F40FE-8262-8996-F5F7-A803AD81EC96}"/>
              </a:ext>
            </a:extLst>
          </p:cNvPr>
          <p:cNvSpPr>
            <a:spLocks noGrp="1"/>
          </p:cNvSpPr>
          <p:nvPr>
            <p:ph idx="1"/>
          </p:nvPr>
        </p:nvSpPr>
        <p:spPr/>
        <p:txBody>
          <a:bodyPr>
            <a:normAutofit fontScale="70000" lnSpcReduction="20000"/>
          </a:bodyPr>
          <a:lstStyle/>
          <a:p>
            <a:pPr algn="just"/>
            <a:r>
              <a:rPr lang="en-US" dirty="0"/>
              <a:t>It gives powers to the Central Government to regulate the flow of payments to and from a person situated outside the country. </a:t>
            </a:r>
          </a:p>
          <a:p>
            <a:pPr algn="just"/>
            <a:r>
              <a:rPr lang="en-US" dirty="0"/>
              <a:t>All financial transactions concerning foreign securities or exchange cannot be carried out without the approval of FEMA. All transactions must be carried out through “</a:t>
            </a:r>
            <a:r>
              <a:rPr lang="en-US" dirty="0" err="1"/>
              <a:t>Authorised</a:t>
            </a:r>
            <a:r>
              <a:rPr lang="en-US" dirty="0"/>
              <a:t> Persons.”</a:t>
            </a:r>
          </a:p>
          <a:p>
            <a:pPr algn="just"/>
            <a:r>
              <a:rPr lang="en-US" dirty="0"/>
              <a:t>In the general interest of the public, the Government of India can restrict an authorized individual from carrying out foreign exchange deals within the current account.</a:t>
            </a:r>
          </a:p>
          <a:p>
            <a:pPr algn="just"/>
            <a:r>
              <a:rPr lang="en-US" dirty="0"/>
              <a:t>Empowers RBI to place restrictions on transactions from capital Account even if it is carried out via an authorized individual.</a:t>
            </a:r>
          </a:p>
          <a:p>
            <a:pPr algn="just"/>
            <a:r>
              <a:rPr lang="en-US" dirty="0"/>
              <a:t>As per this act, Indians residing in India, have the permission to conduct a foreign exchange, foreign security transactions or the right to hold or own immovable property in a foreign country in case security, property, or currency was acquired, or owned when the individual was based outside of the country, or when they inherit the property from individual staying outside the country.</a:t>
            </a:r>
          </a:p>
        </p:txBody>
      </p:sp>
    </p:spTree>
    <p:extLst>
      <p:ext uri="{BB962C8B-B14F-4D97-AF65-F5344CB8AC3E}">
        <p14:creationId xmlns:p14="http://schemas.microsoft.com/office/powerpoint/2010/main" val="181638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6203-CB1E-A7A5-0570-07F64E56D2F3}"/>
              </a:ext>
            </a:extLst>
          </p:cNvPr>
          <p:cNvSpPr>
            <a:spLocks noGrp="1"/>
          </p:cNvSpPr>
          <p:nvPr>
            <p:ph type="title"/>
          </p:nvPr>
        </p:nvSpPr>
        <p:spPr/>
        <p:txBody>
          <a:bodyPr/>
          <a:lstStyle/>
          <a:p>
            <a:r>
              <a:rPr lang="en-US" b="1" dirty="0"/>
              <a:t>Structure of FEMA</a:t>
            </a:r>
          </a:p>
        </p:txBody>
      </p:sp>
      <p:sp>
        <p:nvSpPr>
          <p:cNvPr id="3" name="Content Placeholder 2">
            <a:extLst>
              <a:ext uri="{FF2B5EF4-FFF2-40B4-BE49-F238E27FC236}">
                <a16:creationId xmlns:a16="http://schemas.microsoft.com/office/drawing/2014/main" id="{EE9EBD13-41A2-DDBD-C2DE-B1F659EEDA1C}"/>
              </a:ext>
            </a:extLst>
          </p:cNvPr>
          <p:cNvSpPr>
            <a:spLocks noGrp="1"/>
          </p:cNvSpPr>
          <p:nvPr>
            <p:ph idx="1"/>
          </p:nvPr>
        </p:nvSpPr>
        <p:spPr/>
        <p:txBody>
          <a:bodyPr/>
          <a:lstStyle/>
          <a:p>
            <a:pPr algn="just"/>
            <a:r>
              <a:rPr lang="en-US" dirty="0"/>
              <a:t>The Head Office of FEMA, also known as Enforcement Directorate, headed by the Director is located in New Delhi.</a:t>
            </a:r>
          </a:p>
          <a:p>
            <a:pPr algn="just"/>
            <a:r>
              <a:rPr lang="en-US" dirty="0"/>
              <a:t>There are 5 zonal offices in Delhi, Mumbai, Kolkata, Chennai, and Jalandhar, each office is headed by Deputy Director.</a:t>
            </a:r>
          </a:p>
          <a:p>
            <a:pPr algn="just"/>
            <a:r>
              <a:rPr lang="en-US" dirty="0"/>
              <a:t>Every 5 zones are further divided into 7 sub-zonal offices headed by Assistant Directors and 5 field units headed by Chief Enforcement Officers.</a:t>
            </a:r>
          </a:p>
        </p:txBody>
      </p:sp>
    </p:spTree>
    <p:extLst>
      <p:ext uri="{BB962C8B-B14F-4D97-AF65-F5344CB8AC3E}">
        <p14:creationId xmlns:p14="http://schemas.microsoft.com/office/powerpoint/2010/main" val="2490517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TotalTime>
  <Words>382</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FOREIGN EXCHANGE MANAGEMENT ACT, 1999</vt:lpstr>
      <vt:lpstr>What is FEMA?</vt:lpstr>
      <vt:lpstr>Which Act did FEMA replace?</vt:lpstr>
      <vt:lpstr>What is FERA and when was it passed?</vt:lpstr>
      <vt:lpstr>Main Features of Foreign Exchange Management Act, 1999</vt:lpstr>
      <vt:lpstr>Structure of FEMA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EXCHANGE MANAGEMENT ACT, 1999</dc:title>
  <dc:creator>Ananya Priya</dc:creator>
  <cp:lastModifiedBy>Ananya Priya</cp:lastModifiedBy>
  <cp:revision>1</cp:revision>
  <dcterms:created xsi:type="dcterms:W3CDTF">2023-02-28T18:05:39Z</dcterms:created>
  <dcterms:modified xsi:type="dcterms:W3CDTF">2023-02-28T18:10:38Z</dcterms:modified>
</cp:coreProperties>
</file>